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22"/>
  </p:notesMasterIdLst>
  <p:sldIdLst>
    <p:sldId id="256" r:id="rId4"/>
    <p:sldId id="257" r:id="rId5"/>
    <p:sldId id="273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002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de-DE"/>
              <a:t>Klicken Sie, um das Format der Notizen zu bearbeiten</a:t>
            </a:r>
            <a:endParaRPr/>
          </a:p>
        </p:txBody>
      </p:sp>
      <p:sp>
        <p:nvSpPr>
          <p:cNvPr id="12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r>
              <a:rPr lang="de-DE"/>
              <a:t>&lt;Kopfzeile&gt;</a:t>
            </a:r>
            <a:endParaRPr/>
          </a:p>
        </p:txBody>
      </p:sp>
      <p:sp>
        <p:nvSpPr>
          <p:cNvPr id="123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wrap="none" lIns="0" tIns="0" rIns="0" bIns="0"/>
          <a:lstStyle/>
          <a:p>
            <a:pPr algn="r"/>
            <a:r>
              <a:rPr lang="de-DE"/>
              <a:t>&lt;Datum/Uhrzeit&gt;</a:t>
            </a:r>
            <a:endParaRPr/>
          </a:p>
        </p:txBody>
      </p:sp>
      <p:sp>
        <p:nvSpPr>
          <p:cNvPr id="124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r>
              <a:rPr lang="de-DE"/>
              <a:t>&lt;Fußzeile&gt;</a:t>
            </a:r>
            <a:endParaRPr/>
          </a:p>
        </p:txBody>
      </p:sp>
      <p:sp>
        <p:nvSpPr>
          <p:cNvPr id="125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wrap="none" lIns="0" tIns="0" rIns="0" bIns="0" anchor="b"/>
          <a:lstStyle/>
          <a:p>
            <a:pPr algn="r"/>
            <a:fld id="{61010101-71B1-4111-81E1-51018121D1A1}" type="slidenum">
              <a:rPr lang="de-DE"/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16475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endParaRPr/>
          </a:p>
        </p:txBody>
      </p:sp>
      <p:sp>
        <p:nvSpPr>
          <p:cNvPr id="193" name="TextShape 2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  <a:ea typeface="+mn-ea"/>
              </a:rPr>
              <a:t>Prof. Dr. Max Mustermann | 
Name of Faculty</a:t>
            </a:r>
            <a:endParaRPr/>
          </a:p>
        </p:txBody>
      </p:sp>
      <p:sp>
        <p:nvSpPr>
          <p:cNvPr id="194" name="TextShape 3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41115161-0131-4141-A101-B181C1C1B1F1}" type="slidenum">
              <a:rPr lang="de-D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subTitle"/>
          </p:nvPr>
        </p:nvSpPr>
        <p:spPr>
          <a:xfrm>
            <a:off x="392040" y="1198440"/>
            <a:ext cx="8356320" cy="4894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subTitle"/>
          </p:nvPr>
        </p:nvSpPr>
        <p:spPr>
          <a:xfrm>
            <a:off x="390600" y="333360"/>
            <a:ext cx="6911640" cy="5758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392040" y="1198440"/>
            <a:ext cx="8356320" cy="4894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560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392040" y="1198440"/>
            <a:ext cx="8356320" cy="48942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390600" y="333360"/>
            <a:ext cx="6911640" cy="5758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560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632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390600" y="333360"/>
            <a:ext cx="6911640" cy="575892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9204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489384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3520" y="375408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96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39204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3520" y="1198440"/>
            <a:ext cx="407736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392040" y="3754080"/>
            <a:ext cx="8355600" cy="2333880"/>
          </a:xfrm>
          <a:prstGeom prst="rect">
            <a:avLst/>
          </a:prstGeom>
        </p:spPr>
        <p:txBody>
          <a:bodyPr wrap="none"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8" Type="http://schemas.openxmlformats.org/officeDocument/2006/relationships/image" Target="../media/image7.png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6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id="12" name="Picture 9"/>
          <p:cNvPicPr/>
          <p:nvPr/>
        </p:nvPicPr>
        <p:blipFill>
          <a:blip r:embed="rId15"/>
          <a:stretch>
            <a:fillRect/>
          </a:stretch>
        </p:blipFill>
        <p:spPr>
          <a:xfrm>
            <a:off x="7667640" y="341280"/>
            <a:ext cx="1083960" cy="495000"/>
          </a:xfrm>
          <a:prstGeom prst="rect">
            <a:avLst/>
          </a:prstGeom>
        </p:spPr>
      </p:pic>
      <p:sp>
        <p:nvSpPr>
          <p:cNvPr id="2" name="CustomShape 1"/>
          <p:cNvSpPr/>
          <p:nvPr/>
        </p:nvSpPr>
        <p:spPr>
          <a:xfrm>
            <a:off x="6012000" y="6453360"/>
            <a:ext cx="2736360" cy="36000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900">
                <a:solidFill>
                  <a:srgbClr val="000000"/>
                </a:solidFill>
                <a:latin typeface="Calibri"/>
              </a:rPr>
              <a:t>KIT - Institute for Anthropomatics 
High Performance Humanoid Technologies (H2T) </a:t>
            </a:r>
            <a:endParaRPr/>
          </a:p>
        </p:txBody>
      </p:sp>
      <p:sp>
        <p:nvSpPr>
          <p:cNvPr id="3" name="CustomShape 2"/>
          <p:cNvSpPr/>
          <p:nvPr/>
        </p:nvSpPr>
        <p:spPr>
          <a:xfrm>
            <a:off x="179640" y="6444360"/>
            <a:ext cx="517788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A1C1F121-3121-4101-9161-7181713121A1}" type="slidenum">
              <a:rPr lang="de-DE" sz="900">
                <a:solidFill>
                  <a:srgbClr val="000000"/>
                </a:solidFill>
                <a:latin typeface="Calibri"/>
              </a:rPr>
              <a:t>‹Nr.›</a:t>
            </a:fld>
            <a:endParaRPr/>
          </a:p>
        </p:txBody>
      </p:sp>
      <p:pic>
        <p:nvPicPr>
          <p:cNvPr id="4" name="Picture 9"/>
          <p:cNvPicPr/>
          <p:nvPr/>
        </p:nvPicPr>
        <p:blipFill>
          <a:blip r:embed="rId16"/>
          <a:stretch>
            <a:fillRect/>
          </a:stretch>
        </p:blipFill>
        <p:spPr>
          <a:xfrm>
            <a:off x="0" y="-3240"/>
            <a:ext cx="9143640" cy="6870240"/>
          </a:xfrm>
          <a:prstGeom prst="rect">
            <a:avLst/>
          </a:prstGeom>
        </p:spPr>
      </p:pic>
      <p:sp>
        <p:nvSpPr>
          <p:cNvPr id="5" name="CustomShape 3"/>
          <p:cNvSpPr/>
          <p:nvPr/>
        </p:nvSpPr>
        <p:spPr>
          <a:xfrm>
            <a:off x="396720" y="6475320"/>
            <a:ext cx="3669840" cy="24372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800">
                <a:solidFill>
                  <a:srgbClr val="000000"/>
                </a:solidFill>
                <a:latin typeface="Arial"/>
              </a:rPr>
              <a:t>KIT – University of the State of Baden-Wuerttemberg and 
National Research Center of the Helmholtz Association</a:t>
            </a:r>
            <a:endParaRPr/>
          </a:p>
        </p:txBody>
      </p:sp>
      <p:sp>
        <p:nvSpPr>
          <p:cNvPr id="6" name="CustomShape 4"/>
          <p:cNvSpPr/>
          <p:nvPr/>
        </p:nvSpPr>
        <p:spPr>
          <a:xfrm>
            <a:off x="385920" y="3260160"/>
            <a:ext cx="4536720" cy="365760"/>
          </a:xfrm>
          <a:prstGeom prst="rect">
            <a:avLst/>
          </a:prstGeom>
        </p:spPr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de-DE" sz="1200">
                <a:solidFill>
                  <a:srgbClr val="FFFFFF"/>
                </a:solidFill>
                <a:latin typeface="Arial"/>
              </a:rPr>
              <a:t>Institute for Anthropomatics, Department of Informatics 
High Performance Humanoid Technologies (H2T)</a:t>
            </a:r>
            <a:endParaRPr/>
          </a:p>
        </p:txBody>
      </p:sp>
      <p:sp>
        <p:nvSpPr>
          <p:cNvPr id="7" name="CustomShape 5"/>
          <p:cNvSpPr/>
          <p:nvPr/>
        </p:nvSpPr>
        <p:spPr>
          <a:xfrm>
            <a:off x="7318440" y="6497640"/>
            <a:ext cx="1726920" cy="24372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1600" b="1">
                <a:solidFill>
                  <a:srgbClr val="FFFFFF"/>
                </a:solidFill>
                <a:latin typeface="Arial"/>
              </a:rPr>
              <a:t>www.kit.edu</a:t>
            </a:r>
            <a:endParaRPr/>
          </a:p>
        </p:txBody>
      </p:sp>
      <p:pic>
        <p:nvPicPr>
          <p:cNvPr id="8" name="Picture 13"/>
          <p:cNvPicPr/>
          <p:nvPr/>
        </p:nvPicPr>
        <p:blipFill>
          <a:blip r:embed="rId17"/>
          <a:stretch>
            <a:fillRect/>
          </a:stretch>
        </p:blipFill>
        <p:spPr>
          <a:xfrm>
            <a:off x="395280" y="333360"/>
            <a:ext cx="1618920" cy="747360"/>
          </a:xfrm>
          <a:prstGeom prst="rect">
            <a:avLst/>
          </a:prstGeom>
        </p:spPr>
      </p:pic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wrap="none" lIns="0" tIns="0" rIns="0" bIns="0" anchor="ctr"/>
          <a:lstStyle/>
          <a:p>
            <a:r>
              <a:rPr lang="de-DE"/>
              <a:t>Klicken Sie, um das Format des Titeltextes zu bearbeiten</a:t>
            </a:r>
            <a:endParaRPr/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046360" cy="3977280"/>
          </a:xfrm>
          <a:prstGeom prst="rect">
            <a:avLst/>
          </a:prstGeom>
        </p:spPr>
        <p:txBody>
          <a:bodyPr wrap="none"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/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/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/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/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/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/>
              <a:t>Sechste Gliederungsebene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de-DE"/>
              <a:t>Siebente Gliederungsebene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pic>
        <p:nvPicPr>
          <p:cNvPr id="44" name="Picture 9"/>
          <p:cNvPicPr/>
          <p:nvPr/>
        </p:nvPicPr>
        <p:blipFill>
          <a:blip r:embed="rId15"/>
          <a:stretch>
            <a:fillRect/>
          </a:stretch>
        </p:blipFill>
        <p:spPr>
          <a:xfrm>
            <a:off x="7667640" y="341280"/>
            <a:ext cx="1083960" cy="495000"/>
          </a:xfrm>
          <a:prstGeom prst="rect">
            <a:avLst/>
          </a:prstGeom>
        </p:spPr>
      </p:pic>
      <p:sp>
        <p:nvSpPr>
          <p:cNvPr id="45" name="CustomShape 1"/>
          <p:cNvSpPr/>
          <p:nvPr/>
        </p:nvSpPr>
        <p:spPr>
          <a:xfrm>
            <a:off x="6012000" y="6453360"/>
            <a:ext cx="2736360" cy="36000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900">
                <a:solidFill>
                  <a:srgbClr val="000000"/>
                </a:solidFill>
                <a:latin typeface="Calibri"/>
              </a:rPr>
              <a:t>KIT - Institute for Anthropomatics 
High Performance Humanoid Technologies (H2T) </a:t>
            </a:r>
            <a:endParaRPr/>
          </a:p>
        </p:txBody>
      </p:sp>
      <p:sp>
        <p:nvSpPr>
          <p:cNvPr id="46" name="CustomShape 2"/>
          <p:cNvSpPr/>
          <p:nvPr/>
        </p:nvSpPr>
        <p:spPr>
          <a:xfrm>
            <a:off x="179640" y="6444360"/>
            <a:ext cx="5177880" cy="36000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fld id="{D1B1F191-81D1-4161-A131-616131414111}" type="slidenum">
              <a:rPr lang="de-DE" sz="900">
                <a:solidFill>
                  <a:srgbClr val="000000"/>
                </a:solidFill>
                <a:latin typeface="Calibri"/>
              </a:rPr>
              <a:t>‹Nr.›</a:t>
            </a:fld>
            <a:endParaRPr/>
          </a:p>
        </p:txBody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60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Calibri"/>
              </a:rPr>
              <a:t>Klicken Sie, um das Format des Titeltextes zu bearbeitenTitelmasterformat durch Klicken bearbeiten</a:t>
            </a:r>
            <a:endParaRPr/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48938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Calibri"/>
              </a:rPr>
              <a:t>Sechste Gliederungsebene</a:t>
            </a:r>
            <a:endParaRPr/>
          </a:p>
          <a:p>
            <a:pPr>
              <a:lnSpc>
                <a:spcPct val="100000"/>
              </a:lnSpc>
              <a:buBlip>
                <a:blip r:embed="rId16"/>
              </a:buBlip>
            </a:pPr>
            <a:r>
              <a:rPr lang="de-DE" sz="2000">
                <a:solidFill>
                  <a:srgbClr val="000000"/>
                </a:solidFill>
                <a:latin typeface="Calibri"/>
              </a:rPr>
              <a:t>Siebente GliederungsebeneTextmasterformate durch Klicken bearbeiten</a:t>
            </a:r>
            <a:endParaRPr/>
          </a:p>
          <a:p>
            <a:pPr lvl="1">
              <a:lnSpc>
                <a:spcPct val="100000"/>
              </a:lnSpc>
              <a:buBlip>
                <a:blip r:embed="rId17"/>
              </a:buBlip>
            </a:pPr>
            <a:r>
              <a:rPr lang="de-DE">
                <a:solidFill>
                  <a:srgbClr val="000000"/>
                </a:solidFill>
                <a:latin typeface="Calibri"/>
              </a:rPr>
              <a:t>Zweite Ebene</a:t>
            </a:r>
            <a:endParaRPr/>
          </a:p>
          <a:p>
            <a:pPr lvl="1">
              <a:buBlip>
                <a:blip r:embed="rId17"/>
              </a:buBlip>
            </a:pPr>
            <a:r>
              <a:rPr lang="de-DE" sz="1600">
                <a:solidFill>
                  <a:srgbClr val="000000"/>
                </a:solidFill>
                <a:latin typeface="Calibri"/>
              </a:rPr>
              <a:t>Dritte Ebene</a:t>
            </a:r>
            <a:endParaRPr/>
          </a:p>
          <a:p>
            <a:pPr lvl="2">
              <a:buBlip>
                <a:blip r:embed="rId18"/>
              </a:buBlip>
            </a:pPr>
            <a:r>
              <a:rPr lang="de-DE" sz="1600">
                <a:solidFill>
                  <a:srgbClr val="000000"/>
                </a:solidFill>
                <a:latin typeface="Calibri"/>
              </a:rPr>
              <a:t>Vierte Ebene</a:t>
            </a:r>
            <a:endParaRPr/>
          </a:p>
          <a:p>
            <a:pPr lvl="3">
              <a:buBlip>
                <a:blip r:embed="rId18"/>
              </a:buBlip>
            </a:pPr>
            <a:r>
              <a:rPr lang="de-DE" sz="1600">
                <a:solidFill>
                  <a:srgbClr val="000000"/>
                </a:solidFill>
                <a:latin typeface="Calibri"/>
              </a:rPr>
              <a:t>Fünfte Ebene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Picture 9"/>
          <p:cNvPicPr/>
          <p:nvPr/>
        </p:nvPicPr>
        <p:blipFill>
          <a:blip r:embed="rId14"/>
          <a:stretch>
            <a:fillRect/>
          </a:stretch>
        </p:blipFill>
        <p:spPr>
          <a:xfrm>
            <a:off x="0" y="0"/>
            <a:ext cx="9143640" cy="6857640"/>
          </a:xfrm>
          <a:prstGeom prst="rect">
            <a:avLst/>
          </a:prstGeom>
        </p:spPr>
      </p:pic>
      <p:sp>
        <p:nvSpPr>
          <p:cNvPr id="82" name="CustomShape 1"/>
          <p:cNvSpPr/>
          <p:nvPr/>
        </p:nvSpPr>
        <p:spPr>
          <a:xfrm>
            <a:off x="6012000" y="6453360"/>
            <a:ext cx="2736360" cy="360000"/>
          </a:xfrm>
          <a:prstGeom prst="rect">
            <a:avLst/>
          </a:prstGeom>
        </p:spPr>
        <p:txBody>
          <a:bodyPr lIns="0" tIns="0" rIns="0" bIns="0"/>
          <a:lstStyle/>
          <a:p>
            <a:pPr algn="r">
              <a:lnSpc>
                <a:spcPct val="100000"/>
              </a:lnSpc>
            </a:pPr>
            <a:r>
              <a:rPr lang="de-DE" sz="900">
                <a:solidFill>
                  <a:srgbClr val="000000"/>
                </a:solidFill>
                <a:latin typeface="Arial"/>
              </a:rPr>
              <a:t>Institute for Anthropomatics – Humanoids Group</a:t>
            </a:r>
            <a:endParaRPr/>
          </a:p>
        </p:txBody>
      </p:sp>
      <p:sp>
        <p:nvSpPr>
          <p:cNvPr id="83" name="CustomShape 2"/>
          <p:cNvSpPr/>
          <p:nvPr/>
        </p:nvSpPr>
        <p:spPr>
          <a:xfrm>
            <a:off x="250920" y="6445080"/>
            <a:ext cx="325080" cy="215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fld id="{11418141-C151-4171-91B1-9171D1E1B131}" type="slidenum">
              <a:rPr lang="de-DE" sz="900" b="1">
                <a:solidFill>
                  <a:srgbClr val="000000"/>
                </a:solidFill>
                <a:latin typeface="Arial"/>
              </a:rPr>
              <a:t>‹Nr.›</a:t>
            </a:fld>
            <a:endParaRPr/>
          </a:p>
        </p:txBody>
      </p:sp>
      <p:pic>
        <p:nvPicPr>
          <p:cNvPr id="84" name="Picture 9"/>
          <p:cNvPicPr/>
          <p:nvPr/>
        </p:nvPicPr>
        <p:blipFill>
          <a:blip r:embed="rId15"/>
          <a:stretch>
            <a:fillRect/>
          </a:stretch>
        </p:blipFill>
        <p:spPr>
          <a:xfrm>
            <a:off x="7667640" y="341280"/>
            <a:ext cx="1083960" cy="495000"/>
          </a:xfrm>
          <a:prstGeom prst="rect">
            <a:avLst/>
          </a:prstGeom>
        </p:spPr>
      </p:pic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390600" y="333360"/>
            <a:ext cx="6911640" cy="56160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400" b="1">
                <a:solidFill>
                  <a:srgbClr val="000000"/>
                </a:solidFill>
                <a:latin typeface="Arial"/>
              </a:rPr>
              <a:t>Klicken Sie, um das Format des Titeltextes zu bearbeitenMastertitelformat bearbeiten</a:t>
            </a:r>
            <a:endParaRPr/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392040" y="1198440"/>
            <a:ext cx="8356320" cy="48938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Klicken Sie, um die Formate des Gliederungstextes zu bearbeiten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</a:rPr>
              <a:t>Zweite Gliederungsebene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Dritte Gliederungsebene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de-DE" sz="2000">
                <a:solidFill>
                  <a:srgbClr val="000000"/>
                </a:solidFill>
                <a:latin typeface="Arial"/>
              </a:rPr>
              <a:t>Vierte Gliederungsebene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Fünfte Gliederungsebene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de-DE" sz="2000">
                <a:solidFill>
                  <a:srgbClr val="000000"/>
                </a:solidFill>
                <a:latin typeface="Arial"/>
              </a:rPr>
              <a:t>Sechste Gliederungsebene</a:t>
            </a:r>
            <a:endParaRPr/>
          </a:p>
          <a:p>
            <a:pPr>
              <a:lnSpc>
                <a:spcPct val="100000"/>
              </a:lnSpc>
              <a:buBlip>
                <a:blip r:embed="rId16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Siebente GliederungsebeneMastertextformat bearbeiten</a:t>
            </a:r>
            <a:endParaRPr/>
          </a:p>
          <a:p>
            <a:pPr lvl="1">
              <a:lnSpc>
                <a:spcPct val="100000"/>
              </a:lnSpc>
              <a:buBlip>
                <a:blip r:embed="rId17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Zweite Ebene</a:t>
            </a:r>
            <a:endParaRPr/>
          </a:p>
          <a:p>
            <a:pPr lvl="1">
              <a:buBlip>
                <a:blip r:embed="rId17"/>
              </a:buBlip>
            </a:pPr>
            <a:r>
              <a:rPr lang="de-DE" sz="1600">
                <a:solidFill>
                  <a:srgbClr val="000000"/>
                </a:solidFill>
                <a:latin typeface="Arial"/>
              </a:rPr>
              <a:t>Dritte Ebene</a:t>
            </a:r>
            <a:endParaRPr/>
          </a:p>
          <a:p>
            <a:pPr lvl="2">
              <a:buBlip>
                <a:blip r:embed="rId18"/>
              </a:buBlip>
            </a:pPr>
            <a:r>
              <a:rPr lang="de-DE" sz="1600">
                <a:solidFill>
                  <a:srgbClr val="000000"/>
                </a:solidFill>
                <a:latin typeface="Arial"/>
              </a:rPr>
              <a:t>Vierte Ebene</a:t>
            </a:r>
            <a:endParaRPr/>
          </a:p>
          <a:p>
            <a:pPr lvl="3">
              <a:buBlip>
                <a:blip r:embed="rId18"/>
              </a:buBlip>
            </a:pPr>
            <a:r>
              <a:rPr lang="de-DE" sz="1600">
                <a:solidFill>
                  <a:srgbClr val="000000"/>
                </a:solidFill>
                <a:latin typeface="Arial"/>
              </a:rPr>
              <a:t>Fünfte Ebene</a:t>
            </a:r>
            <a:endParaRPr/>
          </a:p>
        </p:txBody>
      </p:sp>
      <p:sp>
        <p:nvSpPr>
          <p:cNvPr id="87" name="PlaceHolder 5"/>
          <p:cNvSpPr>
            <a:spLocks noGrp="1"/>
          </p:cNvSpPr>
          <p:nvPr>
            <p:ph type="ftr"/>
          </p:nvPr>
        </p:nvSpPr>
        <p:spPr>
          <a:xfrm>
            <a:off x="0" y="0"/>
            <a:ext cx="0" cy="0"/>
          </a:xfrm>
          <a:prstGeom prst="rect">
            <a:avLst/>
          </a:prstGeom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de-DE">
                <a:solidFill>
                  <a:srgbClr val="000000"/>
                </a:solidFill>
                <a:latin typeface="Arial"/>
              </a:rPr>
              <a:t>Prof. Max Mustermann - Title</a:t>
            </a:r>
            <a:endParaRPr/>
          </a:p>
        </p:txBody>
      </p:sp>
      <p:sp>
        <p:nvSpPr>
          <p:cNvPr id="88" name="PlaceHolder 6"/>
          <p:cNvSpPr>
            <a:spLocks noGrp="1"/>
          </p:cNvSpPr>
          <p:nvPr>
            <p:ph type="dt"/>
          </p:nvPr>
        </p:nvSpPr>
        <p:spPr>
          <a:xfrm>
            <a:off x="612000" y="6444000"/>
            <a:ext cx="1043640" cy="35964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</a:pPr>
            <a:r>
              <a:rPr lang="de-DE" sz="900">
                <a:solidFill>
                  <a:srgbClr val="B2B2B2"/>
                </a:solidFill>
                <a:latin typeface="Arial"/>
              </a:rPr>
              <a:t>19.01.14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ieeexplore.ieee.org/xpls/abs_all.jsp?arnumber=1307425" TargetMode="External"/><Relationship Id="rId3" Type="http://schemas.openxmlformats.org/officeDocument/2006/relationships/hyperlink" Target="http://ieeexplore.ieee.org/lpdocs/epic03/wrapper.htm?arnumber=4456745" TargetMode="External"/><Relationship Id="rId7" Type="http://schemas.openxmlformats.org/officeDocument/2006/relationships/hyperlink" Target="http://ieeexplore.ieee.org/xpls/abs_all.jsp?arnumber=1545451" TargetMode="External"/><Relationship Id="rId2" Type="http://schemas.openxmlformats.org/officeDocument/2006/relationships/hyperlink" Target="http://www.emeraldinsight.com/journals.htm?articleid=1806007&amp;show=html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ieeexplore.ieee.org/xpls/abs_all.jsp?arnumber=1545453" TargetMode="External"/><Relationship Id="rId5" Type="http://schemas.openxmlformats.org/officeDocument/2006/relationships/hyperlink" Target="http://iospress.metapress.com/content/t508g4124v867r36/" TargetMode="External"/><Relationship Id="rId4" Type="http://schemas.openxmlformats.org/officeDocument/2006/relationships/hyperlink" Target="http://ieeexplore.ieee.org/xpls/abs_all.jsp?arnumber=1515961" TargetMode="External"/><Relationship Id="rId9" Type="http://schemas.openxmlformats.org/officeDocument/2006/relationships/hyperlink" Target="http://ieeexplore.ieee.org/xpls/abs_all.jsp?arnumber=4303113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ieeexplore.ieee.org/xpls/abs_all.jsp?arnumber=4663875" TargetMode="External"/><Relationship Id="rId2" Type="http://schemas.openxmlformats.org/officeDocument/2006/relationships/hyperlink" Target="http://link.springer.com/article/10.1023/A:102448461519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://ieeexplore.ieee.org/xpls/abs_all.jsp?arnumber=1041713" TargetMode="External"/><Relationship Id="rId5" Type="http://schemas.openxmlformats.org/officeDocument/2006/relationships/hyperlink" Target="http://ieeexplore.ieee.org/xpls/abs_all.jsp?arnumber=1642234" TargetMode="External"/><Relationship Id="rId4" Type="http://schemas.openxmlformats.org/officeDocument/2006/relationships/hyperlink" Target="http://ieeexplore.ieee.org/xpls/abs_all.jsp?arnumber=1642690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95280" y="1556640"/>
            <a:ext cx="8389440" cy="576360"/>
          </a:xfrm>
          <a:prstGeom prst="rect">
            <a:avLst/>
          </a:prstGeom>
        </p:spPr>
        <p:txBody>
          <a:bodyPr lIns="0" tIns="0" rIns="0" bIns="0" anchor="b"/>
          <a:lstStyle/>
          <a:p>
            <a:pPr algn="ctr"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Exoskeletons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395640" y="2565000"/>
            <a:ext cx="8389440" cy="359640"/>
          </a:xfrm>
          <a:prstGeom prst="rect">
            <a:avLst/>
          </a:prstGeom>
        </p:spPr>
        <p:txBody>
          <a:bodyPr lIns="0" tIns="0" rIns="0" bIns="0"/>
          <a:lstStyle/>
          <a:p>
            <a:pPr algn="ctr">
              <a:lnSpc>
                <a:spcPct val="100000"/>
              </a:lnSpc>
            </a:pPr>
            <a:r>
              <a:rPr lang="de-DE" sz="2200" b="1">
                <a:solidFill>
                  <a:srgbClr val="000000"/>
                </a:solidFill>
                <a:latin typeface="Arial"/>
              </a:rPr>
              <a:t>Aydin Tekin</a:t>
            </a:r>
            <a:endParaRPr/>
          </a:p>
        </p:txBody>
      </p:sp>
      <p:pic>
        <p:nvPicPr>
          <p:cNvPr id="128" name="Picture 2"/>
          <p:cNvPicPr/>
          <p:nvPr/>
        </p:nvPicPr>
        <p:blipFill>
          <a:blip r:embed="rId3"/>
          <a:stretch>
            <a:fillRect/>
          </a:stretch>
        </p:blipFill>
        <p:spPr>
          <a:xfrm>
            <a:off x="395280" y="3861000"/>
            <a:ext cx="2795760" cy="2204640"/>
          </a:xfrm>
          <a:prstGeom prst="rect">
            <a:avLst/>
          </a:prstGeom>
        </p:spPr>
      </p:pic>
      <p:pic>
        <p:nvPicPr>
          <p:cNvPr id="12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636000" y="3854520"/>
            <a:ext cx="2948400" cy="2211480"/>
          </a:xfrm>
          <a:prstGeom prst="rect">
            <a:avLst/>
          </a:prstGeom>
        </p:spPr>
      </p:pic>
      <p:pic>
        <p:nvPicPr>
          <p:cNvPr id="130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6950880" y="3842640"/>
            <a:ext cx="1814400" cy="24206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ExoHand</a:t>
            </a:r>
            <a:endParaRPr/>
          </a:p>
        </p:txBody>
      </p:sp>
      <p:sp>
        <p:nvSpPr>
          <p:cNvPr id="156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Designed by Festo, Germany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Several applications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Industrial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Medical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Entertainment industry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System is based on force-feedback</a:t>
            </a:r>
            <a:endParaRPr/>
          </a:p>
        </p:txBody>
      </p:sp>
      <p:sp>
        <p:nvSpPr>
          <p:cNvPr id="157" name="CustomShape 3"/>
          <p:cNvSpPr/>
          <p:nvPr/>
        </p:nvSpPr>
        <p:spPr>
          <a:xfrm>
            <a:off x="6779880" y="5877360"/>
            <a:ext cx="189108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Inseong Jo et al 2013</a:t>
            </a:r>
            <a:endParaRPr/>
          </a:p>
        </p:txBody>
      </p:sp>
      <p:pic>
        <p:nvPicPr>
          <p:cNvPr id="3074" name="Picture 2" descr="http://scr3.golem.de/screenshots/1204/festo_exohand/exohand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233916"/>
            <a:ext cx="4223845" cy="281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XOS 2</a:t>
            </a:r>
            <a:endParaRPr/>
          </a:p>
        </p:txBody>
      </p:sp>
      <p:sp>
        <p:nvSpPr>
          <p:cNvPr id="159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Developed by Sarcos/Raytheon, USA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Can lift up to 90 kg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Mechanics based on wires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Highly agile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“can replace 3 soldiers”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Main use case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Military</a:t>
            </a:r>
            <a:endParaRPr/>
          </a:p>
        </p:txBody>
      </p:sp>
      <p:sp>
        <p:nvSpPr>
          <p:cNvPr id="160" name="CustomShape 3"/>
          <p:cNvSpPr/>
          <p:nvPr/>
        </p:nvSpPr>
        <p:spPr>
          <a:xfrm>
            <a:off x="6879240" y="5877360"/>
            <a:ext cx="21182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Robert Bogue et al 2009</a:t>
            </a:r>
            <a:endParaRPr/>
          </a:p>
        </p:txBody>
      </p:sp>
      <p:pic>
        <p:nvPicPr>
          <p:cNvPr id="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5112000" y="2996952"/>
            <a:ext cx="3384000" cy="2417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HAL-5</a:t>
            </a:r>
            <a:endParaRPr/>
          </a:p>
        </p:txBody>
      </p:sp>
      <p:sp>
        <p:nvSpPr>
          <p:cNvPr id="162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Hybrid Assistive Limb</a:t>
            </a:r>
            <a:endParaRPr/>
          </a:p>
          <a:p>
            <a:pPr>
              <a:lnSpc>
                <a:spcPct val="100000"/>
              </a:lnSpc>
            </a:pPr>
            <a:r>
              <a:rPr lang="de-DE" sz="2000">
                <a:solidFill>
                  <a:srgbClr val="000000"/>
                </a:solidFill>
                <a:latin typeface="Arial"/>
              </a:rPr>
              <a:t>Developed by Cyberdyne, Japan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can lift up to 70 kg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180 kg leg-press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first ISO 13485-certificated exoskeleton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EMG-signals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usecases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fukushima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medical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agricultural sector</a:t>
            </a:r>
            <a:endParaRPr/>
          </a:p>
        </p:txBody>
      </p:sp>
      <p:sp>
        <p:nvSpPr>
          <p:cNvPr id="163" name="CustomShape 3"/>
          <p:cNvSpPr/>
          <p:nvPr/>
        </p:nvSpPr>
        <p:spPr>
          <a:xfrm>
            <a:off x="5655240" y="5877360"/>
            <a:ext cx="322308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Eric Guizzo/Harry Goldstein et al 2005</a:t>
            </a:r>
            <a:endParaRPr/>
          </a:p>
        </p:txBody>
      </p:sp>
      <p:pic>
        <p:nvPicPr>
          <p:cNvPr id="2" name="Mein Film2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07904" y="2852936"/>
            <a:ext cx="4752528" cy="2671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BLEEX</a:t>
            </a:r>
            <a:endParaRPr/>
          </a:p>
        </p:txBody>
      </p:sp>
      <p:sp>
        <p:nvSpPr>
          <p:cNvPr id="165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Berkeley Lower Extremity Exoskeleton developed by University of California, USA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Features high speed (up to 2 m/s)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7 DoF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Lifts up to 75 kg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Weighs only 14 kg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Very agile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Designed for military applications</a:t>
            </a:r>
            <a:endParaRPr dirty="0"/>
          </a:p>
        </p:txBody>
      </p:sp>
      <p:sp>
        <p:nvSpPr>
          <p:cNvPr id="166" name="CustomShape 3"/>
          <p:cNvSpPr/>
          <p:nvPr/>
        </p:nvSpPr>
        <p:spPr>
          <a:xfrm>
            <a:off x="6879960" y="5877360"/>
            <a:ext cx="19886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Brian Dellon et al 2007</a:t>
            </a:r>
            <a:endParaRPr/>
          </a:p>
        </p:txBody>
      </p:sp>
      <p:pic>
        <p:nvPicPr>
          <p:cNvPr id="2052" name="Picture 4" descr="http://static.twoday.net/taumatiae/images/S1-BLEEX-Web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1916832"/>
            <a:ext cx="2453555" cy="3680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HULC</a:t>
            </a:r>
            <a:endParaRPr/>
          </a:p>
        </p:txBody>
      </p:sp>
      <p:sp>
        <p:nvSpPr>
          <p:cNvPr id="168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Human Universal Load Carrier developed by Lockheed Martin, USA</a:t>
            </a:r>
            <a:endParaRPr dirty="0"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Successor of BLEEX</a:t>
            </a:r>
            <a:endParaRPr dirty="0"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Lifts up to 90 kg</a:t>
            </a:r>
            <a:endParaRPr dirty="0"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One battery load - 8 hours</a:t>
            </a:r>
            <a:endParaRPr dirty="0"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Current experimental platform of the US army</a:t>
            </a:r>
            <a:endParaRPr dirty="0"/>
          </a:p>
        </p:txBody>
      </p:sp>
      <p:sp>
        <p:nvSpPr>
          <p:cNvPr id="169" name="CustomShape 3"/>
          <p:cNvSpPr/>
          <p:nvPr/>
        </p:nvSpPr>
        <p:spPr>
          <a:xfrm>
            <a:off x="6880320" y="5877360"/>
            <a:ext cx="19274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Yang Wang et al 2010</a:t>
            </a:r>
            <a:endParaRPr/>
          </a:p>
        </p:txBody>
      </p:sp>
      <p:pic>
        <p:nvPicPr>
          <p:cNvPr id="2" name="sdasdas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745" y="2771751"/>
            <a:ext cx="5795367" cy="3257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Challenges</a:t>
            </a:r>
            <a:endParaRPr/>
          </a:p>
        </p:txBody>
      </p:sp>
      <p:sp>
        <p:nvSpPr>
          <p:cNvPr id="171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Power supply</a:t>
            </a:r>
            <a:endParaRPr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Arial"/>
              </a:rPr>
              <a:t>Electrical vs fuels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Arial"/>
              </a:rPr>
              <a:t>Durability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Arial"/>
              </a:rPr>
              <a:t>weight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Sensors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Resolution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Real-time requirements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Robustness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Human-skeleton interaction</a:t>
            </a:r>
            <a:endParaRPr dirty="0"/>
          </a:p>
          <a:p>
            <a:pPr lvl="1"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Adaptive and learnable control mechanisms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Agility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Arial"/>
              </a:rPr>
              <a:t>Security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Conclusion</a:t>
            </a:r>
            <a:endParaRPr/>
          </a:p>
        </p:txBody>
      </p:sp>
      <p:sp>
        <p:nvSpPr>
          <p:cNvPr id="173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New pioneering sector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Versatile (numerous applications and use cases)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Most of present exoskeleton designs not elaborate enough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Too slow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Too weak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Rarely used in military/industry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Many challenges/disadvantages have to be addressed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Sources</a:t>
            </a:r>
            <a:endParaRPr/>
          </a:p>
        </p:txBody>
      </p:sp>
      <p:sp>
        <p:nvSpPr>
          <p:cNvPr id="175" name="CustomShape 2"/>
          <p:cNvSpPr/>
          <p:nvPr/>
        </p:nvSpPr>
        <p:spPr>
          <a:xfrm>
            <a:off x="683640" y="1587600"/>
            <a:ext cx="184320" cy="369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6" name="CustomShape 3"/>
          <p:cNvSpPr/>
          <p:nvPr/>
        </p:nvSpPr>
        <p:spPr>
          <a:xfrm>
            <a:off x="179640" y="1051560"/>
            <a:ext cx="8739720" cy="528012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100">
                <a:solidFill>
                  <a:srgbClr val="444444"/>
                </a:solidFill>
                <a:latin typeface="Arial Unicode MS"/>
              </a:rPr>
              <a:t>Exoskeletons and robotic prosthetics: a review of recent developments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2"/>
              </a:rPr>
              <a:t>http://www.emeraldinsight.com/journals.htm?articleid=1806007&amp;show=html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Lower extremity exoskeletons and active orthoses: challenges and state-of-the-art </a:t>
            </a:r>
            <a:r>
              <a:rPr lang="de-DE" sz="1100" u="sng">
                <a:solidFill>
                  <a:srgbClr val="FF0000"/>
                </a:solidFill>
                <a:latin typeface="Arial Unicode MS"/>
                <a:hlinkClick r:id="rId3"/>
              </a:rPr>
              <a:t>http://ieeexplore.ieee.org/lpdocs/epic03/wrapper.htm?arnumber=4456745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The rise of the body bots [robotic exoskeletons]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4"/>
              </a:rPr>
              <a:t>http://ieeexplore.ieee.org/xpls/abs_all.jsp?arnumber=1515961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Wearable Power-Assist Locomotor (WPAL) for supporting upright walking in persons with paraplegia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5"/>
              </a:rPr>
              <a:t>http://iospress.metapress.com/content/t508g4124v867r36/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On the mechanical design of the Berkeley Lower Extremity Exoskeleton (BLEEX)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6"/>
              </a:rPr>
              <a:t>http://ieeexplore.ieee.org/xpls/abs_all.jsp?arnumber=1545453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Exoskeletons for human power augmentation 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7"/>
              </a:rPr>
              <a:t>http://ieeexplore.ieee.org/xpls/abs_all.jsp?arnumber=1545451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Brown, P., Jones, D., Singh, S. K., and Rosen, J. M.The exoskeleton glove for control of paralyzed hands.In Proceedings of the IEEE 
International Conference onRobotics and Automation, Atlanta, GA, USA, 1993, vol. 1,pp. 642-647.
Naruse, K., Kawai, S., Yokoi, H., and Kakazu, Y. Devel-opment of wearable exoskeleton power assist sys-tem for lower back support. In Proceedings of theIEEE/RSJ International Conference on Intelligent Robotsand Systems, Las Vegas, Nevada, USA, 2003, vol. 3,pp. 3630-3635.
The RoboKnee: an exoskeleton for enhancing strength and endurance during walking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8"/>
              </a:rPr>
              <a:t>http://ieeexplore.ieee.org/xpls/abs_all.jsp?arnumber=1307425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Design and evaluation of the LOPES exoskeleton robot for interactive gait rehabilitation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9"/>
              </a:rPr>
              <a:t>http://ieeexplore.ieee.org/xpls/abs_all.jsp?arnumber=4303113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313920" y="29880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Sources</a:t>
            </a:r>
            <a:endParaRPr/>
          </a:p>
        </p:txBody>
      </p:sp>
      <p:sp>
        <p:nvSpPr>
          <p:cNvPr id="178" name="CustomShape 2"/>
          <p:cNvSpPr/>
          <p:nvPr/>
        </p:nvSpPr>
        <p:spPr>
          <a:xfrm>
            <a:off x="683640" y="1587600"/>
            <a:ext cx="184320" cy="369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79" name="CustomShape 3"/>
          <p:cNvSpPr/>
          <p:nvPr/>
        </p:nvSpPr>
        <p:spPr>
          <a:xfrm>
            <a:off x="179640" y="3507120"/>
            <a:ext cx="8739720" cy="369000"/>
          </a:xfrm>
          <a:prstGeom prst="rect">
            <a:avLst/>
          </a:prstGeom>
          <a:solidFill>
            <a:srgbClr val="FFFFFF"/>
          </a:solidFill>
        </p:spPr>
      </p:sp>
      <p:sp>
        <p:nvSpPr>
          <p:cNvPr id="180" name="CustomShape 4"/>
          <p:cNvSpPr/>
          <p:nvPr/>
        </p:nvSpPr>
        <p:spPr>
          <a:xfrm>
            <a:off x="147960" y="825120"/>
            <a:ext cx="8352720" cy="2434320"/>
          </a:xfrm>
          <a:prstGeom prst="rect">
            <a:avLst/>
          </a:prstGeom>
          <a:solidFill>
            <a:srgbClr val="FFFFFF"/>
          </a:solidFill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de-DE" sz="1100">
                <a:solidFill>
                  <a:srgbClr val="444444"/>
                </a:solidFill>
                <a:latin typeface="Arial Unicode MS"/>
              </a:rPr>
              <a:t>Development and control of a 'soft-actuated'exoskeleton for use in physiotherapy and training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2"/>
              </a:rPr>
              <a:t>http://link.springer.com/article/10.1023/A:1024484615192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Robot assisted gait training with active leg exoskeleton (ALEX)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3"/>
              </a:rPr>
              <a:t>http://ieeexplore.ieee.org/xpls/abs_all.jsp?arnumber=4663875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</a:t>
            </a:r>
            <a:endParaRPr/>
          </a:p>
          <a:p>
            <a:pPr>
              <a:lnSpc>
                <a:spcPct val="100000"/>
              </a:lnSpc>
            </a:pPr>
            <a:r>
              <a:rPr lang="de-DE" sz="1100">
                <a:solidFill>
                  <a:srgbClr val="444444"/>
                </a:solidFill>
                <a:latin typeface="Arial Unicode MS"/>
              </a:rPr>
              <a:t>Design of a haptic arm exoskeleton for training and rehabilitation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4"/>
              </a:rPr>
              <a:t>http://ieeexplore.ieee.org/xpls/abs_all.jsp?arnumber=1642690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Development of a lightweight, underactuated exoskeleton for load carrying augmentation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5"/>
              </a:rPr>
              <a:t>http://ieeexplore.ieee.org/xpls/abs_all.jsp?arnumber=1642234</a:t>
            </a:r>
            <a:r>
              <a:rPr lang="de-DE" sz="1100">
                <a:solidFill>
                  <a:srgbClr val="444444"/>
                </a:solidFill>
                <a:latin typeface="Arial Unicode MS"/>
              </a:rPr>
              <a:t>
Multi-fingered exoskeleton haptic device using passive force feedback for dexterous teleoperation </a:t>
            </a:r>
            <a:r>
              <a:rPr lang="de-DE" sz="1100" u="sng">
                <a:solidFill>
                  <a:srgbClr val="0068CF"/>
                </a:solidFill>
                <a:latin typeface="Arial Unicode MS"/>
                <a:hlinkClick r:id="rId6"/>
              </a:rPr>
              <a:t>http://ieeexplore.ieee.org/xpls/abs_all.jsp?arnumber=1041713</a:t>
            </a:r>
            <a:r>
              <a:rPr lang="de-DE" sz="800">
                <a:solidFill>
                  <a:srgbClr val="000000"/>
                </a:solidFill>
                <a:latin typeface="Arial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323640" y="945050"/>
            <a:ext cx="8568720" cy="511236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Motivation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Use cases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Variation of exoskeletons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Lower body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eLegs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LOPES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Honda Walking Assist Device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Upper body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ExoHand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XOS 2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Full body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HAL-5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BLEEX</a:t>
            </a:r>
            <a:endParaRPr sz="2000"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HULC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Challenges</a:t>
            </a:r>
            <a:endParaRPr sz="2000"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Conclusion</a:t>
            </a:r>
            <a:endParaRPr sz="2000"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132" name="TextShape 2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Calibri"/>
              </a:rPr>
              <a:t>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mnerd.me/wp-content/uploads/2013/05/iron-man-3-poster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633" y="260648"/>
            <a:ext cx="4392488" cy="588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31594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Calibri"/>
              </a:rPr>
              <a:t>Motivation</a:t>
            </a:r>
            <a:endParaRPr/>
          </a:p>
        </p:txBody>
      </p:sp>
      <p:sp>
        <p:nvSpPr>
          <p:cNvPr id="134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Made to support humans</a:t>
            </a:r>
            <a:endParaRPr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Calibri"/>
              </a:rPr>
              <a:t>Faster</a:t>
            </a:r>
            <a:endParaRPr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Calibri"/>
              </a:rPr>
              <a:t>Stronger</a:t>
            </a:r>
            <a:endParaRPr dirty="0"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dirty="0">
                <a:solidFill>
                  <a:srgbClr val="000000"/>
                </a:solidFill>
                <a:latin typeface="Calibri"/>
              </a:rPr>
              <a:t>Durable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Alleviate the effects of demographic changes</a:t>
            </a:r>
            <a:endParaRPr dirty="0"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 dirty="0">
                <a:solidFill>
                  <a:srgbClr val="000000"/>
                </a:solidFill>
                <a:latin typeface="Calibri"/>
              </a:rPr>
              <a:t>No need for an complex AI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pic>
        <p:nvPicPr>
          <p:cNvPr id="135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1331640" y="3645000"/>
            <a:ext cx="3384000" cy="2417400"/>
          </a:xfrm>
          <a:prstGeom prst="rect">
            <a:avLst/>
          </a:prstGeom>
        </p:spPr>
      </p:pic>
      <p:pic>
        <p:nvPicPr>
          <p:cNvPr id="136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364088" y="1196640"/>
            <a:ext cx="3383912" cy="2148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Use cases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medical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rehabilitation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daily support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military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supply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 smtClean="0">
                <a:solidFill>
                  <a:srgbClr val="000000"/>
                </a:solidFill>
                <a:latin typeface="Arial"/>
              </a:rPr>
              <a:t>weaponary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industrial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agriculturar sector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chain-working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entertainment industry</a:t>
            </a:r>
            <a:endParaRPr/>
          </a:p>
        </p:txBody>
      </p:sp>
      <p:pic>
        <p:nvPicPr>
          <p:cNvPr id="139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5878440" y="1190160"/>
            <a:ext cx="3013920" cy="1688760"/>
          </a:xfrm>
          <a:prstGeom prst="rect">
            <a:avLst/>
          </a:prstGeom>
        </p:spPr>
      </p:pic>
      <p:pic>
        <p:nvPicPr>
          <p:cNvPr id="140" name="Picture 6"/>
          <p:cNvPicPr/>
          <p:nvPr/>
        </p:nvPicPr>
        <p:blipFill>
          <a:blip r:embed="rId5"/>
          <a:stretch>
            <a:fillRect/>
          </a:stretch>
        </p:blipFill>
        <p:spPr>
          <a:xfrm>
            <a:off x="5947560" y="3151800"/>
            <a:ext cx="2080440" cy="2948760"/>
          </a:xfrm>
          <a:prstGeom prst="rect">
            <a:avLst/>
          </a:prstGeom>
        </p:spPr>
      </p:pic>
      <p:pic>
        <p:nvPicPr>
          <p:cNvPr id="141" name="Picture 4"/>
          <p:cNvPicPr/>
          <p:nvPr/>
        </p:nvPicPr>
        <p:blipFill>
          <a:blip r:embed="rId6"/>
          <a:stretch>
            <a:fillRect/>
          </a:stretch>
        </p:blipFill>
        <p:spPr>
          <a:xfrm>
            <a:off x="1691640" y="4608720"/>
            <a:ext cx="2880000" cy="1715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Variation of exoskeletons</a:t>
            </a:r>
            <a:endParaRPr/>
          </a:p>
        </p:txBody>
      </p:sp>
      <p:sp>
        <p:nvSpPr>
          <p:cNvPr id="143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Lower body extremity exoskeletons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eLegs/Ekso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LOPES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Honda Walking Assist Device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Upper body extremity exoskeletons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ExoHand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XOS 2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Full body exoskeletons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HAL-5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BLEEX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HULC</a:t>
            </a:r>
            <a:endParaRPr/>
          </a:p>
        </p:txBody>
      </p:sp>
      <p:pic>
        <p:nvPicPr>
          <p:cNvPr id="144" name="Picture 2"/>
          <p:cNvPicPr/>
          <p:nvPr/>
        </p:nvPicPr>
        <p:blipFill>
          <a:blip r:embed="rId4"/>
          <a:stretch>
            <a:fillRect/>
          </a:stretch>
        </p:blipFill>
        <p:spPr>
          <a:xfrm>
            <a:off x="6719400" y="980640"/>
            <a:ext cx="1884600" cy="2007360"/>
          </a:xfrm>
          <a:prstGeom prst="rect">
            <a:avLst/>
          </a:prstGeom>
        </p:spPr>
      </p:pic>
      <p:pic>
        <p:nvPicPr>
          <p:cNvPr id="145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5331600" y="3933000"/>
            <a:ext cx="2775960" cy="191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eLegs/Ekso</a:t>
            </a:r>
            <a:endParaRPr/>
          </a:p>
        </p:txBody>
      </p:sp>
      <p:sp>
        <p:nvSpPr>
          <p:cNvPr id="147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Developed by Berkeley Bionics, USA (now Ekso Bionics)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Runs up to 6 hours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Mostly used for rehabilitation</a:t>
            </a:r>
            <a:endParaRPr/>
          </a:p>
          <a:p>
            <a:pPr>
              <a:lnSpc>
                <a:spcPct val="100000"/>
              </a:lnSpc>
              <a:buBlip>
                <a:blip r:embed="rId2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System control adapted by self-learning algorithm</a:t>
            </a:r>
            <a:endParaRPr/>
          </a:p>
          <a:p>
            <a:pPr lvl="1">
              <a:lnSpc>
                <a:spcPct val="100000"/>
              </a:lnSpc>
              <a:buBlip>
                <a:blip r:embed="rId3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-&gt; users have to “train” with it, before using properly</a:t>
            </a:r>
            <a:endParaRPr/>
          </a:p>
        </p:txBody>
      </p:sp>
      <p:sp>
        <p:nvSpPr>
          <p:cNvPr id="148" name="CustomShape 3"/>
          <p:cNvSpPr/>
          <p:nvPr/>
        </p:nvSpPr>
        <p:spPr>
          <a:xfrm>
            <a:off x="6776640" y="5877360"/>
            <a:ext cx="21182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Shiqian Wang et al 2011</a:t>
            </a:r>
            <a:endParaRPr/>
          </a:p>
        </p:txBody>
      </p:sp>
      <p:pic>
        <p:nvPicPr>
          <p:cNvPr id="1026" name="Picture 2" descr="http://www.designboom.com/cms/images/erica/--elegs/bionics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825" y="3013641"/>
            <a:ext cx="3416535" cy="281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LOPES</a:t>
            </a:r>
            <a:endParaRPr/>
          </a:p>
        </p:txBody>
      </p:sp>
      <p:sp>
        <p:nvSpPr>
          <p:cNvPr id="150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Lower extremity powered exoskeleton developed by the University of Twente, Netherlands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8 DoF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Used in rehabilitation centers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Stationary system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Controlled by an operator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1" name="CustomShape 3"/>
          <p:cNvSpPr/>
          <p:nvPr/>
        </p:nvSpPr>
        <p:spPr>
          <a:xfrm>
            <a:off x="5728320" y="5877360"/>
            <a:ext cx="32702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Jan F.Veneman/Rik Kruidhof et al 2007</a:t>
            </a:r>
            <a:endParaRPr/>
          </a:p>
        </p:txBody>
      </p:sp>
      <p:pic>
        <p:nvPicPr>
          <p:cNvPr id="2" name="Mein Film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0698" y="3139914"/>
            <a:ext cx="5256584" cy="29545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323640" y="333360"/>
            <a:ext cx="6480360" cy="574920"/>
          </a:xfrm>
          <a:prstGeom prst="rect">
            <a:avLst/>
          </a:prstGeom>
        </p:spPr>
        <p:txBody>
          <a:bodyPr lIns="0" tIns="0" rIns="0" bIns="0" anchor="b"/>
          <a:lstStyle/>
          <a:p>
            <a:pPr>
              <a:lnSpc>
                <a:spcPct val="100000"/>
              </a:lnSpc>
            </a:pPr>
            <a:r>
              <a:rPr lang="de-DE" sz="2800" b="1">
                <a:solidFill>
                  <a:srgbClr val="000000"/>
                </a:solidFill>
                <a:latin typeface="Arial"/>
              </a:rPr>
              <a:t>Honda Walking Assist Device</a:t>
            </a:r>
            <a:endParaRPr/>
          </a:p>
        </p:txBody>
      </p:sp>
      <p:sp>
        <p:nvSpPr>
          <p:cNvPr id="153" name="TextShape 2"/>
          <p:cNvSpPr txBox="1"/>
          <p:nvPr/>
        </p:nvSpPr>
        <p:spPr>
          <a:xfrm>
            <a:off x="323640" y="1196640"/>
            <a:ext cx="8568720" cy="4752000"/>
          </a:xfrm>
          <a:prstGeom prst="rect">
            <a:avLst/>
          </a:prstGeom>
        </p:spPr>
        <p:txBody>
          <a:bodyPr lIns="0" tIns="0" rIns="0" bIns="0"/>
          <a:lstStyle/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Developed by Honda, Japan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Weight 8 kg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Runs up to 4 hours</a:t>
            </a:r>
            <a:endParaRPr/>
          </a:p>
          <a:p>
            <a:pPr>
              <a:lnSpc>
                <a:spcPct val="100000"/>
              </a:lnSpc>
              <a:buBlip>
                <a:blip r:embed="rId4"/>
              </a:buBlip>
            </a:pPr>
            <a:r>
              <a:rPr lang="de-DE" sz="2000">
                <a:solidFill>
                  <a:srgbClr val="000000"/>
                </a:solidFill>
                <a:latin typeface="Arial"/>
              </a:rPr>
              <a:t>Use cases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Manufacturing tasks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Daily life</a:t>
            </a:r>
            <a:endParaRPr/>
          </a:p>
          <a:p>
            <a:pPr lvl="1">
              <a:lnSpc>
                <a:spcPct val="100000"/>
              </a:lnSpc>
              <a:buBlip>
                <a:blip r:embed="rId5"/>
              </a:buBlip>
            </a:pPr>
            <a:r>
              <a:rPr lang="de-DE">
                <a:solidFill>
                  <a:srgbClr val="000000"/>
                </a:solidFill>
                <a:latin typeface="Arial"/>
              </a:rPr>
              <a:t>Medical rehabilitation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4" name="CustomShape 3"/>
          <p:cNvSpPr/>
          <p:nvPr/>
        </p:nvSpPr>
        <p:spPr>
          <a:xfrm>
            <a:off x="6879240" y="5877360"/>
            <a:ext cx="2118240" cy="303480"/>
          </a:xfrm>
          <a:prstGeom prst="rect">
            <a:avLst/>
          </a:prstGeom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de-DE" sz="1400">
                <a:solidFill>
                  <a:srgbClr val="000000"/>
                </a:solidFill>
                <a:latin typeface="Arial"/>
              </a:rPr>
              <a:t>Robert Bogue et al 2009</a:t>
            </a:r>
            <a:endParaRPr/>
          </a:p>
        </p:txBody>
      </p:sp>
      <p:pic>
        <p:nvPicPr>
          <p:cNvPr id="2" name="Mein Film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4585" y="3368693"/>
            <a:ext cx="5003279" cy="28121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/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" fill="hold">
                      <p:stCondLst>
                        <p:cond delay="0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451</Words>
  <Application>Microsoft Office PowerPoint</Application>
  <PresentationFormat>Bildschirmpräsentation (4:3)</PresentationFormat>
  <Paragraphs>145</Paragraphs>
  <Slides>18</Slides>
  <Notes>1</Notes>
  <HiddenSlides>0</HiddenSlides>
  <MMClips>4</MMClips>
  <ScaleCrop>false</ScaleCrop>
  <HeadingPairs>
    <vt:vector size="4" baseType="variant">
      <vt:variant>
        <vt:lpstr>Design</vt:lpstr>
      </vt:variant>
      <vt:variant>
        <vt:i4>3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Office Theme</vt:lpstr>
      <vt:lpstr>Office Theme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One</dc:creator>
  <cp:lastModifiedBy>Admin</cp:lastModifiedBy>
  <cp:revision>9</cp:revision>
  <dcterms:modified xsi:type="dcterms:W3CDTF">2014-01-20T10:02:27Z</dcterms:modified>
</cp:coreProperties>
</file>